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48" r:id="rId5"/>
    <p:sldId id="349" r:id="rId6"/>
    <p:sldId id="359" r:id="rId7"/>
    <p:sldId id="357" r:id="rId8"/>
    <p:sldId id="358" r:id="rId9"/>
    <p:sldId id="355" r:id="rId10"/>
    <p:sldId id="356" r:id="rId11"/>
    <p:sldId id="334" r:id="rId12"/>
    <p:sldId id="335" r:id="rId13"/>
    <p:sldId id="351" r:id="rId14"/>
    <p:sldId id="352" r:id="rId15"/>
    <p:sldId id="353" r:id="rId16"/>
    <p:sldId id="354" r:id="rId17"/>
    <p:sldId id="338" r:id="rId18"/>
    <p:sldId id="343" r:id="rId19"/>
    <p:sldId id="350" r:id="rId20"/>
    <p:sldId id="332" r:id="rId21"/>
    <p:sldId id="347" r:id="rId22"/>
    <p:sldId id="346" r:id="rId23"/>
    <p:sldId id="259" r:id="rId24"/>
    <p:sldId id="260" r:id="rId25"/>
    <p:sldId id="261" r:id="rId26"/>
    <p:sldId id="330" r:id="rId27"/>
    <p:sldId id="331" r:id="rId28"/>
    <p:sldId id="360" r:id="rId29"/>
    <p:sldId id="361" r:id="rId30"/>
    <p:sldId id="362" r:id="rId31"/>
    <p:sldId id="363" r:id="rId32"/>
    <p:sldId id="364" r:id="rId33"/>
    <p:sldId id="365" r:id="rId34"/>
    <p:sldId id="366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03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32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49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6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37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99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38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3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78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85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42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6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jpeg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50580" y="2965623"/>
            <a:ext cx="10190931" cy="997422"/>
          </a:xfrm>
          <a:solidFill>
            <a:srgbClr val="002060"/>
          </a:solidFill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Web Hacking and Exploitation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26" y="4265980"/>
            <a:ext cx="2167277" cy="22621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副標題 2"/>
          <p:cNvSpPr txBox="1">
            <a:spLocks/>
          </p:cNvSpPr>
          <p:nvPr/>
        </p:nvSpPr>
        <p:spPr>
          <a:xfrm>
            <a:off x="4140639" y="4437991"/>
            <a:ext cx="5666365" cy="1927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000" dirty="0" smtClean="0"/>
              <a:t>曾龍</a:t>
            </a:r>
            <a:endParaRPr lang="en-US" altLang="zh-TW" sz="2000" dirty="0" smtClean="0"/>
          </a:p>
          <a:p>
            <a:pPr algn="l"/>
            <a:r>
              <a:rPr lang="en-US" altLang="zh-TW" sz="2000" dirty="0" smtClean="0"/>
              <a:t>btseng@mail.ksu.edu.tw</a:t>
            </a:r>
            <a:endParaRPr lang="zh-TW" altLang="en-US" sz="2000" dirty="0" smtClean="0"/>
          </a:p>
          <a:p>
            <a:pPr algn="l"/>
            <a:r>
              <a:rPr lang="zh-TW" altLang="en-US" sz="2000" dirty="0" smtClean="0"/>
              <a:t>崑山科技大學　　</a:t>
            </a:r>
            <a:endParaRPr lang="en-US" altLang="zh-TW" sz="2000" dirty="0" smtClean="0"/>
          </a:p>
          <a:p>
            <a:pPr algn="l"/>
            <a:r>
              <a:rPr lang="zh-TW" altLang="en-US" sz="2000" dirty="0" smtClean="0"/>
              <a:t>資工系暨數位生活科技研究所   副教授</a:t>
            </a:r>
            <a:endParaRPr lang="en-US" altLang="zh-TW" sz="2000" dirty="0" smtClean="0"/>
          </a:p>
          <a:p>
            <a:pPr algn="l"/>
            <a:r>
              <a:rPr lang="zh-TW" altLang="en-US" sz="2000" dirty="0" smtClean="0"/>
              <a:t>雲端大數據分析暨資通安全研發中心   主任</a:t>
            </a:r>
            <a:endParaRPr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6853158" y="511874"/>
            <a:ext cx="5338842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</a:rPr>
              <a:t>資安實務專題講座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47702" y="2045797"/>
            <a:ext cx="6871433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搶旗大賽的重要資安實務技術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511874"/>
            <a:ext cx="6853158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教育部資訊安全人才培育計畫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920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1976" y="160918"/>
            <a:ext cx="5722113" cy="6503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" y="2902360"/>
            <a:ext cx="5923137" cy="378160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2698"/>
          <a:stretch/>
        </p:blipFill>
        <p:spPr>
          <a:xfrm>
            <a:off x="106959" y="160918"/>
            <a:ext cx="5941680" cy="26717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622323" y="3412664"/>
            <a:ext cx="3493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https://www.nsslabs.com/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080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54378"/>
            <a:ext cx="12192000" cy="1643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Web security Scanner</a:t>
            </a:r>
          </a:p>
        </p:txBody>
      </p:sp>
      <p:sp>
        <p:nvSpPr>
          <p:cNvPr id="5" name="矩形 4"/>
          <p:cNvSpPr/>
          <p:nvPr/>
        </p:nvSpPr>
        <p:spPr>
          <a:xfrm>
            <a:off x="3970845" y="2650449"/>
            <a:ext cx="37378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>
                <a:solidFill>
                  <a:srgbClr val="FF0000"/>
                </a:solidFill>
              </a:rPr>
              <a:t>Vulnerability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532272" y="3693179"/>
            <a:ext cx="1728192" cy="12961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55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58" t="26088" r="67004" b="29364"/>
          <a:stretch/>
        </p:blipFill>
        <p:spPr>
          <a:xfrm>
            <a:off x="432753" y="1132499"/>
            <a:ext cx="444392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0" y="241935"/>
            <a:ext cx="12192000" cy="800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Web Application Security Scanner List</a:t>
            </a:r>
          </a:p>
          <a:p>
            <a:r>
              <a:rPr lang="en-US" altLang="zh-TW" dirty="0" smtClean="0"/>
              <a:t>http</a:t>
            </a:r>
            <a:r>
              <a:rPr lang="en-US" altLang="zh-TW" dirty="0"/>
              <a:t>://projects.webappsec.org/w/page/13246988/Web%20Application%20Security%20Scanner%20List</a:t>
            </a:r>
          </a:p>
        </p:txBody>
      </p:sp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3"/>
          <a:srcRect l="4345" t="29270" r="69694" b="27773"/>
          <a:stretch/>
        </p:blipFill>
        <p:spPr>
          <a:xfrm>
            <a:off x="4609216" y="1281481"/>
            <a:ext cx="4248472" cy="3955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008816" y="5745547"/>
            <a:ext cx="264604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AppScan</a:t>
            </a:r>
            <a:r>
              <a:rPr lang="en-US" altLang="zh-TW" sz="1400" dirty="0"/>
              <a:t> </a:t>
            </a:r>
            <a:r>
              <a:rPr lang="en-US" altLang="zh-TW" sz="1400" dirty="0" err="1"/>
              <a:t>OnDemand</a:t>
            </a:r>
            <a:r>
              <a:rPr lang="en-US" altLang="zh-TW" sz="1400" dirty="0"/>
              <a:t> by IBM</a:t>
            </a:r>
          </a:p>
          <a:p>
            <a:r>
              <a:rPr lang="en-US" altLang="zh-TW" sz="1400" dirty="0" err="1"/>
              <a:t>WebInspect</a:t>
            </a:r>
            <a:r>
              <a:rPr lang="en-US" altLang="zh-TW" sz="1400" dirty="0"/>
              <a:t> by HP</a:t>
            </a:r>
          </a:p>
          <a:p>
            <a:r>
              <a:rPr lang="en-US" altLang="zh-TW" sz="1400" dirty="0"/>
              <a:t>Sentinel by </a:t>
            </a:r>
            <a:r>
              <a:rPr lang="en-US" altLang="zh-TW" sz="1400" dirty="0" err="1"/>
              <a:t>WhiteHat</a:t>
            </a:r>
            <a:endParaRPr lang="en-US" altLang="zh-TW" sz="1400" dirty="0"/>
          </a:p>
          <a:p>
            <a:r>
              <a:rPr lang="en-US" altLang="zh-TW" sz="1400" dirty="0" err="1"/>
              <a:t>ClickToSecure</a:t>
            </a:r>
            <a:r>
              <a:rPr lang="en-US" altLang="zh-TW" sz="1400" dirty="0"/>
              <a:t> by </a:t>
            </a:r>
            <a:r>
              <a:rPr lang="en-US" altLang="zh-TW" sz="1400" dirty="0" err="1"/>
              <a:t>Cenzic</a:t>
            </a:r>
            <a:endParaRPr lang="en-US" altLang="zh-TW" sz="1400" dirty="0"/>
          </a:p>
        </p:txBody>
      </p:sp>
      <p:sp>
        <p:nvSpPr>
          <p:cNvPr id="9" name="矩形 8"/>
          <p:cNvSpPr/>
          <p:nvPr/>
        </p:nvSpPr>
        <p:spPr>
          <a:xfrm>
            <a:off x="160294" y="5287311"/>
            <a:ext cx="916493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Software-as-a-Service  Providers</a:t>
            </a:r>
          </a:p>
        </p:txBody>
      </p:sp>
      <p:sp>
        <p:nvSpPr>
          <p:cNvPr id="10" name="矩形 9"/>
          <p:cNvSpPr/>
          <p:nvPr/>
        </p:nvSpPr>
        <p:spPr>
          <a:xfrm>
            <a:off x="3817129" y="5726273"/>
            <a:ext cx="464219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WebScanService</a:t>
            </a:r>
            <a:r>
              <a:rPr lang="en-US" altLang="zh-TW" sz="1400" dirty="0"/>
              <a:t> by </a:t>
            </a:r>
            <a:r>
              <a:rPr lang="en-US" altLang="zh-TW" sz="1400" dirty="0" err="1"/>
              <a:t>Elanize</a:t>
            </a:r>
            <a:r>
              <a:rPr lang="en-US" altLang="zh-TW" sz="1400" dirty="0"/>
              <a:t> KG</a:t>
            </a:r>
            <a:endParaRPr lang="zh-TW" altLang="en-US" sz="1400" dirty="0"/>
          </a:p>
          <a:p>
            <a:r>
              <a:rPr lang="en-US" altLang="zh-TW" sz="1400" dirty="0" err="1"/>
              <a:t>QualysGuard</a:t>
            </a:r>
            <a:r>
              <a:rPr lang="en-US" altLang="zh-TW" sz="1400" dirty="0"/>
              <a:t> Web Application Scanning by </a:t>
            </a:r>
            <a:r>
              <a:rPr lang="en-US" altLang="zh-TW" sz="1400" dirty="0" err="1"/>
              <a:t>Qualys</a:t>
            </a:r>
            <a:endParaRPr lang="en-US" altLang="zh-TW" sz="1400" dirty="0"/>
          </a:p>
          <a:p>
            <a:r>
              <a:rPr lang="en-US" altLang="zh-TW" sz="1400" dirty="0" err="1"/>
              <a:t>Veracode</a:t>
            </a:r>
            <a:r>
              <a:rPr lang="en-US" altLang="zh-TW" sz="1400" dirty="0"/>
              <a:t> Web Application Security by </a:t>
            </a:r>
            <a:r>
              <a:rPr lang="en-US" altLang="zh-TW" sz="1400" dirty="0" err="1"/>
              <a:t>Veracode</a:t>
            </a:r>
            <a:endParaRPr lang="en-US" altLang="zh-TW" sz="1400" dirty="0"/>
          </a:p>
          <a:p>
            <a:r>
              <a:rPr lang="en-US" altLang="zh-TW" sz="1400" dirty="0"/>
              <a:t>VUPEN Web Application Security Scanner by VUPEN Security</a:t>
            </a:r>
          </a:p>
        </p:txBody>
      </p:sp>
      <p:sp>
        <p:nvSpPr>
          <p:cNvPr id="3" name="向右箭號 2"/>
          <p:cNvSpPr/>
          <p:nvPr/>
        </p:nvSpPr>
        <p:spPr>
          <a:xfrm>
            <a:off x="370636" y="1490100"/>
            <a:ext cx="515132" cy="3624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370636" y="1802595"/>
            <a:ext cx="515132" cy="3624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370636" y="4409923"/>
            <a:ext cx="515132" cy="3624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4485197" y="3713826"/>
            <a:ext cx="515132" cy="3624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4485197" y="4033662"/>
            <a:ext cx="515132" cy="3624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4534943" y="1548618"/>
            <a:ext cx="515132" cy="3624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「arachni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61" y="763482"/>
            <a:ext cx="3201666" cy="240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w3af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33" y="3349928"/>
            <a:ext cx="2954258" cy="106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wapiti scanner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 b="10045"/>
          <a:stretch/>
        </p:blipFill>
        <p:spPr bwMode="auto">
          <a:xfrm>
            <a:off x="9214625" y="4481384"/>
            <a:ext cx="2715873" cy="229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90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" r="695"/>
          <a:stretch/>
        </p:blipFill>
        <p:spPr>
          <a:xfrm>
            <a:off x="2290117" y="1197885"/>
            <a:ext cx="9647061" cy="5499477"/>
          </a:xfrm>
          <a:prstGeom prst="rect">
            <a:avLst/>
          </a:prstGeom>
        </p:spPr>
      </p:pic>
      <p:pic>
        <p:nvPicPr>
          <p:cNvPr id="3074" name="Picture 2" descr="「ibm app scan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「hp webinspect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4" y="62813"/>
            <a:ext cx="61150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1126" y="1344494"/>
            <a:ext cx="9027277" cy="53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9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970" y="252199"/>
            <a:ext cx="8601757" cy="63545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7230" t="8430" r="17635" b="21715"/>
          <a:stretch/>
        </p:blipFill>
        <p:spPr>
          <a:xfrm>
            <a:off x="115331" y="4615088"/>
            <a:ext cx="3105664" cy="1804121"/>
          </a:xfrm>
          <a:prstGeom prst="rect">
            <a:avLst/>
          </a:prstGeom>
        </p:spPr>
      </p:pic>
      <p:pic>
        <p:nvPicPr>
          <p:cNvPr id="5122" name="Picture 2" descr="相關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" y="399406"/>
            <a:ext cx="3223375" cy="128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90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178" y="2897262"/>
            <a:ext cx="3225064" cy="1286367"/>
          </a:xfrm>
          <a:prstGeom prst="rect">
            <a:avLst/>
          </a:prstGeom>
        </p:spPr>
      </p:pic>
      <p:pic>
        <p:nvPicPr>
          <p:cNvPr id="5" name="Picture 2" descr="「hp webinspect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84" y="1990852"/>
            <a:ext cx="4655324" cy="90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「ibm app scan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86" y="300932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arachni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58" y="4090815"/>
            <a:ext cx="2395066" cy="17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「wapiti scanner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 b="10045"/>
          <a:stretch/>
        </p:blipFill>
        <p:spPr bwMode="auto">
          <a:xfrm>
            <a:off x="3684713" y="4559643"/>
            <a:ext cx="2715873" cy="229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672649" y="0"/>
            <a:ext cx="551935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493331" y="476421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</a:rPr>
              <a:t>網站漏洞平</a:t>
            </a:r>
            <a:r>
              <a:rPr lang="zh-TW" altLang="en-US" sz="4800" dirty="0">
                <a:solidFill>
                  <a:schemeClr val="bg1"/>
                </a:solidFill>
              </a:rPr>
              <a:t>台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7"/>
          <a:srcRect l="33010" t="1210" r="38762" b="90952"/>
          <a:stretch/>
        </p:blipFill>
        <p:spPr>
          <a:xfrm>
            <a:off x="7493331" y="1840166"/>
            <a:ext cx="4105546" cy="643503"/>
          </a:xfrm>
          <a:prstGeom prst="rect">
            <a:avLst/>
          </a:prstGeom>
        </p:spPr>
      </p:pic>
      <p:pic>
        <p:nvPicPr>
          <p:cNvPr id="6146" name="Picture 2" descr="「dvwa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95" y="2940255"/>
            <a:ext cx="3672041" cy="20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相關圖片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27" y="5405281"/>
            <a:ext cx="3806178" cy="122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/>
          <p:cNvGrpSpPr/>
          <p:nvPr/>
        </p:nvGrpSpPr>
        <p:grpSpPr>
          <a:xfrm>
            <a:off x="4360069" y="2898310"/>
            <a:ext cx="4214819" cy="1371385"/>
            <a:chOff x="4558478" y="3518202"/>
            <a:chExt cx="3564030" cy="1011615"/>
          </a:xfrm>
        </p:grpSpPr>
        <p:sp>
          <p:nvSpPr>
            <p:cNvPr id="13" name="矩形 12"/>
            <p:cNvSpPr/>
            <p:nvPr/>
          </p:nvSpPr>
          <p:spPr>
            <a:xfrm>
              <a:off x="4558478" y="3518202"/>
              <a:ext cx="3564030" cy="10116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Picture 4" descr="「ModSecurity」的圖片搜尋結果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931" y="3569785"/>
              <a:ext cx="3193711" cy="83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98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19" y="295556"/>
            <a:ext cx="4464496" cy="618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89" y="0"/>
            <a:ext cx="5965938" cy="37152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489" y="3715265"/>
            <a:ext cx="5970570" cy="29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34" y="276246"/>
            <a:ext cx="11050087" cy="631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30018"/>
            <a:ext cx="12192793" cy="10353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OWASP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58644"/>
              </p:ext>
            </p:extLst>
          </p:nvPr>
        </p:nvGraphicFramePr>
        <p:xfrm>
          <a:off x="6255035" y="2304797"/>
          <a:ext cx="5692346" cy="423411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716692"/>
                <a:gridCol w="4975654"/>
              </a:tblGrid>
              <a:tr h="37213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OWASP Top 10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-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2013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2138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Injection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88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Broken Authentication and Session Management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2138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Cross-Site Scripting (XSS)</a:t>
                      </a:r>
                    </a:p>
                  </a:txBody>
                  <a:tcPr/>
                </a:tc>
              </a:tr>
              <a:tr h="372138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Insecure Direct Object Reference</a:t>
                      </a:r>
                    </a:p>
                  </a:txBody>
                  <a:tcPr/>
                </a:tc>
              </a:tr>
              <a:tr h="372138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Security Misconfiguration</a:t>
                      </a:r>
                    </a:p>
                  </a:txBody>
                  <a:tcPr/>
                </a:tc>
              </a:tr>
              <a:tr h="372138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Sensitive Data Exposure</a:t>
                      </a:r>
                    </a:p>
                  </a:txBody>
                  <a:tcPr/>
                </a:tc>
              </a:tr>
              <a:tr h="385929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Missing Function Level Access Control</a:t>
                      </a:r>
                    </a:p>
                  </a:txBody>
                  <a:tcPr/>
                </a:tc>
              </a:tr>
              <a:tr h="372138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Cross-Site Request Forgery (CSRF)</a:t>
                      </a:r>
                    </a:p>
                  </a:txBody>
                  <a:tcPr/>
                </a:tc>
              </a:tr>
              <a:tr h="438916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A9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Using Components with Known Vulnerabilities</a:t>
                      </a:r>
                    </a:p>
                  </a:txBody>
                  <a:tcPr/>
                </a:tc>
              </a:tr>
              <a:tr h="39541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A10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</a:rPr>
                        <a:t>Unvalidated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 Redirects and Forwards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10209214" y="6381328"/>
            <a:ext cx="611187" cy="503238"/>
          </a:xfrm>
          <a:prstGeom prst="rect">
            <a:avLst/>
          </a:prstGeom>
          <a:noFill/>
          <a:ln/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9CC629-417B-4F3F-998F-52BCF80DBE1E}" type="slidenum">
              <a:rPr lang="zh-TW" altLang="en-US"/>
              <a:pPr/>
              <a:t>19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165475" y="1478319"/>
            <a:ext cx="4222438" cy="369332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https://www.owasp.org/index.php/Top_10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5" y="1458096"/>
            <a:ext cx="5728098" cy="31656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51" y="3151519"/>
            <a:ext cx="4225973" cy="3569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453118" y="5333248"/>
            <a:ext cx="4572000" cy="646331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https://www.owasp.org/index.php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OWASP_Testing_Guide_v4_Table_of_Contents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40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Web Security</a:t>
            </a:r>
          </a:p>
          <a:p>
            <a:pPr algn="ctr"/>
            <a:r>
              <a:rPr lang="zh-TW" altLang="en-US" sz="6600" dirty="0" smtClean="0"/>
              <a:t>一場無止境的攻防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163629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81" y="986717"/>
            <a:ext cx="9306835" cy="52575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3318"/>
          <a:stretch/>
        </p:blipFill>
        <p:spPr>
          <a:xfrm>
            <a:off x="4473146" y="3005156"/>
            <a:ext cx="7629031" cy="3646898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0" y="189976"/>
            <a:ext cx="12192793" cy="7258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OWASP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實戰錄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547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54378"/>
            <a:ext cx="12192000" cy="1643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Web </a:t>
            </a:r>
            <a:r>
              <a:rPr lang="en-US" altLang="zh-TW" sz="6600" dirty="0" smtClean="0"/>
              <a:t>Penetration Testing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5107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025" y="107882"/>
            <a:ext cx="5097186" cy="64412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9" y="107882"/>
            <a:ext cx="5717486" cy="3216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9" y="3480077"/>
            <a:ext cx="5719616" cy="3217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0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Learning </a:t>
            </a:r>
            <a:r>
              <a:rPr lang="en-US" altLang="zh-TW" sz="6600" dirty="0" err="1" smtClean="0"/>
              <a:t>WebSecurity</a:t>
            </a:r>
            <a:endParaRPr lang="en-US" altLang="zh-TW" sz="6600" dirty="0" smtClean="0"/>
          </a:p>
        </p:txBody>
      </p:sp>
    </p:spTree>
    <p:extLst>
      <p:ext uri="{BB962C8B-B14F-4D97-AF65-F5344CB8AC3E}">
        <p14:creationId xmlns:p14="http://schemas.microsoft.com/office/powerpoint/2010/main" val="24870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3" y="230660"/>
            <a:ext cx="5385987" cy="3029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860" y="248757"/>
            <a:ext cx="5321643" cy="2993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8" y="3575222"/>
            <a:ext cx="5352762" cy="3010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311" y="3575222"/>
            <a:ext cx="5206740" cy="2928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7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1961"/>
          <a:stretch/>
        </p:blipFill>
        <p:spPr>
          <a:xfrm>
            <a:off x="427941" y="0"/>
            <a:ext cx="5508374" cy="3519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558085" y="6488668"/>
            <a:ext cx="5633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https://hitcon.kktix.cc/events/hitcon-winter-training-2017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84" y="127000"/>
            <a:ext cx="5353829" cy="6381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3" y="3641124"/>
            <a:ext cx="5572439" cy="3134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54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6" y="249192"/>
            <a:ext cx="5333055" cy="3103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7168"/>
          <a:stretch/>
        </p:blipFill>
        <p:spPr>
          <a:xfrm>
            <a:off x="6004958" y="249191"/>
            <a:ext cx="5122020" cy="3103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958" y="3579063"/>
            <a:ext cx="5297356" cy="2979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09" y="3579063"/>
            <a:ext cx="5313832" cy="2989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9654746" y="4819135"/>
            <a:ext cx="1647568" cy="510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期中考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7403"/>
            <a:ext cx="10469638" cy="66381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654746" y="4819135"/>
            <a:ext cx="1647568" cy="510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期末考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663146" y="52502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j-cs"/>
              </a:rPr>
              <a:t>http://www.itsecgames.com/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30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網站構成</a:t>
            </a:r>
            <a:r>
              <a:rPr lang="zh-TW" altLang="en-US" sz="6600" dirty="0" smtClean="0"/>
              <a:t>與運作原理</a:t>
            </a:r>
            <a:r>
              <a:rPr lang="en-US" altLang="zh-TW" sz="6600" dirty="0" smtClean="0"/>
              <a:t>{HTTP</a:t>
            </a:r>
            <a:r>
              <a:rPr lang="zh-TW" altLang="en-US" sz="6600" dirty="0" smtClean="0"/>
              <a:t>協定</a:t>
            </a:r>
            <a:r>
              <a:rPr lang="en-US" altLang="zh-TW" sz="6600" dirty="0" smtClean="0"/>
              <a:t>} 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8774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428875"/>
            <a:ext cx="4390931" cy="626495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網站運作的主角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893" y="2300860"/>
            <a:ext cx="2053338" cy="128387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583446" y="2624680"/>
            <a:ext cx="2270492" cy="6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“web server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85" y="1824736"/>
            <a:ext cx="2434281" cy="182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994553" y="1072463"/>
            <a:ext cx="19159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700" dirty="0"/>
              <a:t>網站伺服器</a:t>
            </a:r>
            <a:endParaRPr lang="en-US" altLang="zh-TW" sz="2700" dirty="0"/>
          </a:p>
          <a:p>
            <a:r>
              <a:rPr lang="en-US" altLang="zh-TW" sz="2700" dirty="0"/>
              <a:t>Web Server</a:t>
            </a:r>
            <a:endParaRPr lang="zh-TW" altLang="en-US" sz="2700" dirty="0"/>
          </a:p>
        </p:txBody>
      </p:sp>
      <p:sp>
        <p:nvSpPr>
          <p:cNvPr id="8" name="矩形 7"/>
          <p:cNvSpPr/>
          <p:nvPr/>
        </p:nvSpPr>
        <p:spPr>
          <a:xfrm>
            <a:off x="1843957" y="1797602"/>
            <a:ext cx="29610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客戶端程式</a:t>
            </a:r>
            <a:r>
              <a:rPr lang="en-US" altLang="zh-TW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(Client)</a:t>
            </a:r>
            <a:endParaRPr lang="zh-TW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567876" y="2800280"/>
            <a:ext cx="2286062" cy="92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413" y="3789896"/>
            <a:ext cx="1992214" cy="85650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78" y="4764729"/>
            <a:ext cx="2007973" cy="94123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477" y="5037692"/>
            <a:ext cx="1619507" cy="1093168"/>
          </a:xfrm>
          <a:prstGeom prst="rect">
            <a:avLst/>
          </a:prstGeom>
        </p:spPr>
      </p:pic>
      <p:pic>
        <p:nvPicPr>
          <p:cNvPr id="1028" name="Picture 4" descr="“Database”的图片搜索结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46" y="3026229"/>
            <a:ext cx="956636" cy="132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8247669" y="4352587"/>
            <a:ext cx="22621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700" dirty="0"/>
              <a:t>資料庫伺服器</a:t>
            </a:r>
            <a:endParaRPr lang="en-US" altLang="zh-TW" sz="2700" dirty="0"/>
          </a:p>
          <a:p>
            <a:r>
              <a:rPr lang="en-US" altLang="zh-TW" sz="2100" dirty="0"/>
              <a:t>Database Server</a:t>
            </a:r>
            <a:endParaRPr lang="zh-TW" altLang="en-US" sz="2100" dirty="0"/>
          </a:p>
        </p:txBody>
      </p:sp>
      <p:sp>
        <p:nvSpPr>
          <p:cNvPr id="15" name="矩形 14"/>
          <p:cNvSpPr/>
          <p:nvPr/>
        </p:nvSpPr>
        <p:spPr>
          <a:xfrm>
            <a:off x="5163382" y="1797602"/>
            <a:ext cx="1279687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溝通的方式</a:t>
            </a:r>
            <a:endParaRPr lang="en-US" altLang="zh-TW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HTTP/HTTPS</a:t>
            </a:r>
          </a:p>
          <a:p>
            <a:r>
              <a:rPr lang="zh-TW" altLang="en-US" sz="1350" dirty="0"/>
              <a:t>協定</a:t>
            </a:r>
            <a:r>
              <a:rPr lang="en-US" altLang="zh-TW" sz="1350" dirty="0"/>
              <a:t>(Protocol)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0479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Web Security</a:t>
            </a:r>
          </a:p>
          <a:p>
            <a:pPr algn="ctr"/>
            <a:r>
              <a:rPr lang="zh-TW" altLang="en-US" sz="6600" dirty="0" smtClean="0"/>
              <a:t>資安情境</a:t>
            </a:r>
            <a:endParaRPr lang="en-US" altLang="zh-TW" sz="6600" dirty="0" smtClean="0"/>
          </a:p>
          <a:p>
            <a:pPr algn="ctr"/>
            <a:r>
              <a:rPr lang="zh-TW" altLang="en-US" sz="6600" dirty="0" smtClean="0"/>
              <a:t>強化網站安全</a:t>
            </a:r>
            <a:r>
              <a:rPr lang="en-US" altLang="zh-TW" sz="6600" dirty="0" smtClean="0"/>
              <a:t>??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596275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4212" y="301750"/>
            <a:ext cx="12206212" cy="1325563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n-US" altLang="zh-TW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客戶端程式開發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瀏覽器執行的程式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22" t="6411" r="19830" b="5494"/>
          <a:stretch/>
        </p:blipFill>
        <p:spPr>
          <a:xfrm>
            <a:off x="6194764" y="2189725"/>
            <a:ext cx="2522022" cy="35981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92" y="2120673"/>
            <a:ext cx="2802410" cy="35234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5808" t="5500" r="12388" b="3589"/>
          <a:stretch/>
        </p:blipFill>
        <p:spPr>
          <a:xfrm>
            <a:off x="3192418" y="2120673"/>
            <a:ext cx="2896476" cy="366724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605" y="2290526"/>
            <a:ext cx="2675125" cy="34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96" r="9180"/>
          <a:stretch/>
        </p:blipFill>
        <p:spPr>
          <a:xfrm>
            <a:off x="117694" y="1712084"/>
            <a:ext cx="2256258" cy="2781258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-14212" y="196561"/>
            <a:ext cx="12206212" cy="132556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n-US" altLang="zh-TW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客戶端程式開發</a:t>
            </a:r>
            <a:r>
              <a:rPr lang="en-US" altLang="zh-TW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有許多</a:t>
            </a:r>
            <a:r>
              <a:rPr lang="en-US" altLang="zh-TW" sz="35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altLang="zh-TW" sz="35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framework</a:t>
            </a:r>
            <a:r>
              <a:rPr lang="en-US" altLang="zh-TW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在瀏覽器執行的程式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175" y="1691037"/>
            <a:ext cx="2389056" cy="28870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95" y="1745545"/>
            <a:ext cx="5015621" cy="27143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-92" t="-2912" r="92" b="24158"/>
          <a:stretch/>
        </p:blipFill>
        <p:spPr>
          <a:xfrm>
            <a:off x="6104466" y="4578113"/>
            <a:ext cx="5843677" cy="20439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180" y="4641837"/>
            <a:ext cx="3513666" cy="12030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05211" y="5859340"/>
            <a:ext cx="567048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框架大比拼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Vue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AngularJS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Angular2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該用哪一個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？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https://buzzorange.com/techorange/2017/07/31/all-about-javascript-framework/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32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22963"/>
            <a:ext cx="12114291" cy="1272436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網站伺服器</a:t>
            </a:r>
            <a:r>
              <a:rPr lang="zh-TW" altLang="en-US" dirty="0" smtClean="0"/>
              <a:t>程式開發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100" dirty="0"/>
              <a:t>有各式各樣的</a:t>
            </a:r>
            <a:r>
              <a:rPr lang="zh-TW" altLang="en-US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網站伺服器</a:t>
            </a:r>
            <a:r>
              <a:rPr lang="zh-TW" altLang="en-US" sz="2100" dirty="0"/>
              <a:t>程式</a:t>
            </a:r>
            <a:r>
              <a:rPr lang="en-US" altLang="zh-TW" sz="2100" dirty="0"/>
              <a:t>,…….</a:t>
            </a:r>
            <a:endParaRPr lang="zh-TW" altLang="en-US" sz="21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348" y="231946"/>
            <a:ext cx="2660275" cy="19952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31" y="1933835"/>
            <a:ext cx="10615628" cy="48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1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372" y="1713094"/>
            <a:ext cx="9321092" cy="4660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0" y="322963"/>
            <a:ext cx="12114291" cy="1272436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網站伺服器</a:t>
            </a:r>
            <a:r>
              <a:rPr lang="zh-TW" altLang="en-US" dirty="0" smtClean="0"/>
              <a:t>程式開發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有各式各樣</a:t>
            </a:r>
            <a:r>
              <a:rPr lang="zh-TW" altLang="en-US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sz="21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n-US" altLang="zh-TW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zh-TW" altLang="en-US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幫你快速開發一個網站</a:t>
            </a:r>
            <a:endParaRPr lang="zh-TW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03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53" y="1251238"/>
            <a:ext cx="9339831" cy="5222213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-14212" y="208230"/>
            <a:ext cx="12206212" cy="86913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然後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…….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每年就有爆不完的漏洞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請自行製作簡報     你有興趣或正在開發的    進行漏洞測試報告</a:t>
            </a:r>
            <a:endParaRPr lang="zh-TW" altLang="en-US" sz="1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003" y="180892"/>
            <a:ext cx="3048000" cy="179294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997" y="1077363"/>
            <a:ext cx="9367830" cy="53960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048000" y="1720840"/>
            <a:ext cx="6096000" cy="3939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Sans"/>
              </a:rPr>
              <a:t>WordPress Security Scanner </a:t>
            </a:r>
            <a:r>
              <a:rPr lang="en-US" altLang="zh-TW" sz="2400" b="1" dirty="0" smtClean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Sans"/>
              </a:rPr>
              <a:t>Tools</a:t>
            </a:r>
          </a:p>
          <a:p>
            <a:r>
              <a:rPr lang="en-US" altLang="zh-TW" sz="1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Sans"/>
              </a:rPr>
              <a:t>https://geekflare.com/find-wordpress-vulnerabilities</a:t>
            </a:r>
            <a:r>
              <a:rPr lang="en-US" altLang="zh-TW" sz="1400" b="1" dirty="0" smtClean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Sans"/>
              </a:rPr>
              <a:t>/</a:t>
            </a:r>
          </a:p>
          <a:p>
            <a:endParaRPr lang="en-US" altLang="zh-TW" sz="1400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seo Sans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1. WordPress Security Scan by Hacker Target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2. </a:t>
            </a:r>
            <a:r>
              <a:rPr lang="en-US" altLang="zh-TW" b="1" dirty="0" err="1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Detectify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3. WP SCANS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4. Security Ninja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5. SUCURI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6. Pentest-Tools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7. Exploit Scanner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8. WP Loop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9. WP Neuron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10. </a:t>
            </a:r>
            <a:r>
              <a:rPr lang="en-US" altLang="zh-TW" b="1" dirty="0" err="1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Acunetix</a:t>
            </a:r>
            <a:endParaRPr lang="en-US" altLang="zh-TW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r>
              <a:rPr lang="en-US" altLang="zh-TW" b="1" dirty="0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11. </a:t>
            </a:r>
            <a:r>
              <a:rPr lang="en-US" altLang="zh-TW" b="1" dirty="0" err="1">
                <a:solidFill>
                  <a:srgbClr val="FF5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Quttera</a:t>
            </a:r>
            <a:endParaRPr lang="en-US" altLang="zh-TW" b="1" i="0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186232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54378"/>
            <a:ext cx="12192000" cy="1643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Web </a:t>
            </a:r>
            <a:r>
              <a:rPr lang="en-US" altLang="zh-TW" sz="6600" dirty="0" smtClean="0"/>
              <a:t>Application Firewall{</a:t>
            </a:r>
            <a:r>
              <a:rPr lang="en-US" altLang="zh-TW" sz="6600" dirty="0" smtClean="0">
                <a:solidFill>
                  <a:srgbClr val="FFFF00"/>
                </a:solidFill>
              </a:rPr>
              <a:t>WAF</a:t>
            </a:r>
            <a:r>
              <a:rPr lang="en-US" altLang="zh-TW" sz="6600" dirty="0" smtClean="0"/>
              <a:t>}</a:t>
            </a:r>
            <a:endParaRPr lang="en-US" altLang="zh-TW" sz="6600" dirty="0"/>
          </a:p>
        </p:txBody>
      </p:sp>
      <p:sp>
        <p:nvSpPr>
          <p:cNvPr id="2" name="矩形 1"/>
          <p:cNvSpPr/>
          <p:nvPr/>
        </p:nvSpPr>
        <p:spPr>
          <a:xfrm>
            <a:off x="254244" y="1168399"/>
            <a:ext cx="34971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Secure Web Programming </a:t>
            </a:r>
          </a:p>
          <a:p>
            <a:r>
              <a:rPr lang="zh-TW" altLang="en-US" sz="2400" dirty="0" smtClean="0"/>
              <a:t>原始碼檢測</a:t>
            </a:r>
            <a:r>
              <a:rPr lang="en-US" altLang="zh-TW" sz="2400" dirty="0" smtClean="0"/>
              <a:t>….</a:t>
            </a:r>
          </a:p>
          <a:p>
            <a:r>
              <a:rPr lang="en-US" altLang="zh-TW" sz="2400" dirty="0" smtClean="0"/>
              <a:t>SSDLC…..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15136" y="379311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當然最重要的是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14891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815" y="3518144"/>
            <a:ext cx="5458237" cy="33437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49924"/>
            <a:ext cx="12192000" cy="123250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/>
              <a:t>Web </a:t>
            </a:r>
            <a:r>
              <a:rPr lang="en-US" altLang="zh-TW" sz="4400" dirty="0" smtClean="0"/>
              <a:t>Application Firewall{</a:t>
            </a:r>
            <a:r>
              <a:rPr lang="en-US" altLang="zh-TW" sz="4400" dirty="0" smtClean="0">
                <a:solidFill>
                  <a:srgbClr val="FFFF00"/>
                </a:solidFill>
              </a:rPr>
              <a:t>WAF</a:t>
            </a:r>
            <a:r>
              <a:rPr lang="en-US" altLang="zh-TW" sz="4400" dirty="0" smtClean="0"/>
              <a:t>}</a:t>
            </a:r>
          </a:p>
          <a:p>
            <a:r>
              <a:rPr lang="en-US" altLang="zh-TW" sz="2000" dirty="0" smtClean="0"/>
              <a:t>https://en.wikipedia.org/wiki/Web_application_firewall</a:t>
            </a:r>
            <a:endParaRPr lang="en-US" altLang="zh-TW" sz="2000" dirty="0"/>
          </a:p>
        </p:txBody>
      </p:sp>
      <p:pic>
        <p:nvPicPr>
          <p:cNvPr id="1026" name="Picture 2" descr="「Web Application Firewall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58" y="1625869"/>
            <a:ext cx="5458237" cy="188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542847" y="6037596"/>
            <a:ext cx="1715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(since 2002)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1513204"/>
            <a:ext cx="6428301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/>
              <a:t>A web application firewall (or WAF) filters, monitors, and blocks HTTP traffic to and from a web application. </a:t>
            </a:r>
          </a:p>
          <a:p>
            <a:endParaRPr lang="en-US" altLang="zh-TW" dirty="0"/>
          </a:p>
          <a:p>
            <a:r>
              <a:rPr lang="en-US" altLang="zh-TW" dirty="0" smtClean="0"/>
              <a:t>A WAF is differentiated from a regular firewall in that a WAF is able to filter the content of specific web applications while regular firewalls serve as a safety gate between servers. </a:t>
            </a:r>
          </a:p>
          <a:p>
            <a:endParaRPr lang="en-US" altLang="zh-TW" dirty="0"/>
          </a:p>
          <a:p>
            <a:r>
              <a:rPr lang="en-US" altLang="zh-TW" dirty="0" smtClean="0"/>
              <a:t>By inspecting HTTP traffic, it can prevent attacks stemming from web application security flaws, such as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injection, cross-site scripting (XSS), file inclusion, and security misconfigurations.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43" y="4440776"/>
            <a:ext cx="3276600" cy="11906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76128" y="4395063"/>
            <a:ext cx="308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 Nginx Anti XSS &amp; SQL Injection</a:t>
            </a:r>
            <a:endParaRPr lang="zh-TW" altLang="en-US" dirty="0"/>
          </a:p>
        </p:txBody>
      </p:sp>
      <p:pic>
        <p:nvPicPr>
          <p:cNvPr id="1028" name="Picture 4" descr="「ModSecurity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7" y="5608005"/>
            <a:ext cx="3193711" cy="8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66247" y="6461543"/>
            <a:ext cx="42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https://en.wikipedia.org/wiki/ModSecurity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185974" y="5115121"/>
            <a:ext cx="3670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https://github.com/nbs-system/naxsi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753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420130"/>
            <a:ext cx="12192000" cy="1188180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ModSecurity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en-US" altLang="zh-TW" sz="3200" dirty="0" smtClean="0">
                <a:solidFill>
                  <a:schemeClr val="bg1"/>
                </a:solidFill>
              </a:rPr>
              <a:t>https://www.modsecurity.org/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850" y="1927516"/>
            <a:ext cx="5927636" cy="4382668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4193" y="1857811"/>
            <a:ext cx="5781657" cy="459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8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akamai waf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14" y="205320"/>
            <a:ext cx="6526165" cy="65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275" y="2899719"/>
            <a:ext cx="3958281" cy="395828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762" y="2273642"/>
            <a:ext cx="1847100" cy="751154"/>
          </a:xfrm>
          <a:prstGeom prst="rect">
            <a:avLst/>
          </a:prstGeom>
        </p:spPr>
      </p:pic>
      <p:pic>
        <p:nvPicPr>
          <p:cNvPr id="1028" name="Picture 4" descr="F5 Networks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333" y="527221"/>
            <a:ext cx="670024" cy="6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t="39189" b="33970"/>
          <a:stretch/>
        </p:blipFill>
        <p:spPr>
          <a:xfrm>
            <a:off x="10170126" y="655802"/>
            <a:ext cx="2186631" cy="5673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21277" y="652949"/>
            <a:ext cx="37646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Barracuda Networks WAF</a:t>
            </a:r>
          </a:p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Citrix 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Netscaler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Application Firewall</a:t>
            </a:r>
          </a:p>
          <a:p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F5 Big-IP ASM</a:t>
            </a:r>
          </a:p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Fortinet 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FortiWeb</a:t>
            </a:r>
            <a:endParaRPr lang="en-US" altLang="zh-TW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Imperva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SecureSphere</a:t>
            </a:r>
            <a:endParaRPr lang="en-US" altLang="zh-TW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Monitorapp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AIWAF</a:t>
            </a:r>
          </a:p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Penta Security WAPPLES</a:t>
            </a:r>
          </a:p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Positive Technologies PT Application Firewall</a:t>
            </a:r>
          </a:p>
          <a:p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Radware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AppWall</a:t>
            </a:r>
            <a:endParaRPr lang="en-US" altLang="zh-TW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Sophos XG Firewall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71163" y="3244334"/>
            <a:ext cx="18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commercial WAFs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135438"/>
            <a:ext cx="568410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Commercial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WAFs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847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9004" y="2187687"/>
            <a:ext cx="7342851" cy="44635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8" y="58512"/>
            <a:ext cx="7505700" cy="17811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1" y="2187687"/>
            <a:ext cx="3815665" cy="38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1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820" y="3585688"/>
            <a:ext cx="4976793" cy="305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975" t="8459" r="10915" b="2837"/>
          <a:stretch/>
        </p:blipFill>
        <p:spPr>
          <a:xfrm>
            <a:off x="6870357" y="3287340"/>
            <a:ext cx="4514335" cy="3570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38" y="102280"/>
            <a:ext cx="4863431" cy="3085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02" y="2146730"/>
            <a:ext cx="4848225" cy="1304925"/>
          </a:xfrm>
          <a:prstGeom prst="rect">
            <a:avLst/>
          </a:prstGeom>
        </p:spPr>
      </p:pic>
      <p:pic>
        <p:nvPicPr>
          <p:cNvPr id="10" name="Picture 4" descr="F5 Networks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02" y="486032"/>
            <a:ext cx="1907236" cy="175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26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514</Words>
  <Application>Microsoft Office PowerPoint</Application>
  <PresentationFormat>寬螢幕</PresentationFormat>
  <Paragraphs>125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Charter</vt:lpstr>
      <vt:lpstr>Museo Sans</vt:lpstr>
      <vt:lpstr>新細明體</vt:lpstr>
      <vt:lpstr>Arial</vt:lpstr>
      <vt:lpstr>Calibri</vt:lpstr>
      <vt:lpstr>Calibri Light</vt:lpstr>
      <vt:lpstr>Office 佈景主題</vt:lpstr>
      <vt:lpstr>Web Hacking and Exploitation</vt:lpstr>
      <vt:lpstr>PowerPoint 簡報</vt:lpstr>
      <vt:lpstr>PowerPoint 簡報</vt:lpstr>
      <vt:lpstr>PowerPoint 簡報</vt:lpstr>
      <vt:lpstr>PowerPoint 簡報</vt:lpstr>
      <vt:lpstr>ModSecurity https://www.modsecurity.org/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OWASP TOP TEN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網站運作的主角</vt:lpstr>
      <vt:lpstr>Web Client客戶端程式開發 在瀏覽器執行的程式</vt:lpstr>
      <vt:lpstr>PowerPoint 簡報</vt:lpstr>
      <vt:lpstr>網站伺服器程式開發 有各式各樣的網站伺服器程式,…….</vt:lpstr>
      <vt:lpstr>網站伺服器程式開發 有各式各樣的Web FRAMEWORK幫你快速開發一個網站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Hacking and Exploitation</dc:title>
  <dc:creator>ksu</dc:creator>
  <cp:lastModifiedBy>ksu</cp:lastModifiedBy>
  <cp:revision>27</cp:revision>
  <dcterms:created xsi:type="dcterms:W3CDTF">2017-11-05T14:15:59Z</dcterms:created>
  <dcterms:modified xsi:type="dcterms:W3CDTF">2017-12-18T00:36:10Z</dcterms:modified>
</cp:coreProperties>
</file>